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90" r:id="rId3"/>
    <p:sldId id="268" r:id="rId4"/>
    <p:sldId id="354" r:id="rId5"/>
    <p:sldId id="349" r:id="rId6"/>
    <p:sldId id="350" r:id="rId7"/>
    <p:sldId id="351" r:id="rId8"/>
    <p:sldId id="352" r:id="rId9"/>
    <p:sldId id="358" r:id="rId10"/>
    <p:sldId id="355" r:id="rId11"/>
    <p:sldId id="3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16"/>
    <p:restoredTop sz="95909"/>
  </p:normalViewPr>
  <p:slideViewPr>
    <p:cSldViewPr snapToGrid="0" snapToObjects="1">
      <p:cViewPr varScale="1">
        <p:scale>
          <a:sx n="106" d="100"/>
          <a:sy n="106" d="100"/>
        </p:scale>
        <p:origin x="19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84771-CACC-BD4C-BDA7-E5079C0EF7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D82057-387E-FC48-8099-D3747B8DD5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43D5A-E70D-724B-925E-99A4B0C36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4DC6D-3854-D746-98FF-DCB61D33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023C4-4170-AF48-9A28-8A4229C6B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169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F5A39-C739-074C-A573-E702B6195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2BC91B-0E64-0743-9E9A-0EC7F26F8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D4F17-AD5C-CD42-9E4D-864AEA5D2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4205A-3887-EF49-869E-A6135E796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F7057-E199-4F44-99FC-3304E35B0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29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80007D-0F97-1343-AA00-5C23E88C3F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B650C6-1262-F546-9AEC-C4930B4D3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91C4D-876F-6943-9462-8249CE81A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F54FA-0C4A-6949-A306-4482FA80A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CA853-1BE0-914D-B66A-1B2204BB5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438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_Mascot Sta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CE04991-562A-4DE2-A5BA-5C3B26CEC3B8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11334" t="15157" r="6588" b="15372"/>
          <a:stretch/>
        </p:blipFill>
        <p:spPr>
          <a:xfrm>
            <a:off x="0" y="0"/>
            <a:ext cx="12198096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28945DE-F130-4CD9-AD26-0D5B9F34A914}"/>
              </a:ext>
            </a:extLst>
          </p:cNvPr>
          <p:cNvSpPr/>
          <p:nvPr userDrawn="1"/>
        </p:nvSpPr>
        <p:spPr>
          <a:xfrm>
            <a:off x="6096000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530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9" name="UTK Centered">
            <a:extLst>
              <a:ext uri="{FF2B5EF4-FFF2-40B4-BE49-F238E27FC236}">
                <a16:creationId xmlns:a16="http://schemas.microsoft.com/office/drawing/2014/main" id="{BD95262E-8A65-41BE-8D16-5B6844C0B4F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560842" y="4109165"/>
            <a:ext cx="2661855" cy="1797998"/>
            <a:chOff x="-2931" y="-4852"/>
            <a:chExt cx="17157" cy="11589"/>
          </a:xfrm>
        </p:grpSpPr>
        <p:sp>
          <p:nvSpPr>
            <p:cNvPr id="20" name="T fill">
              <a:extLst>
                <a:ext uri="{FF2B5EF4-FFF2-40B4-BE49-F238E27FC236}">
                  <a16:creationId xmlns:a16="http://schemas.microsoft.com/office/drawing/2014/main" id="{23DC3071-2D59-4F36-B902-95213296AA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Type">
              <a:extLst>
                <a:ext uri="{FF2B5EF4-FFF2-40B4-BE49-F238E27FC236}">
                  <a16:creationId xmlns:a16="http://schemas.microsoft.com/office/drawing/2014/main" id="{15518F2F-F865-4702-B462-144567D323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Power T block">
              <a:extLst>
                <a:ext uri="{FF2B5EF4-FFF2-40B4-BE49-F238E27FC236}">
                  <a16:creationId xmlns:a16="http://schemas.microsoft.com/office/drawing/2014/main" id="{44B6A79B-1686-4F4D-94EE-C075995538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0195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Content, Photo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rgbClr val="5859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4547" y="228601"/>
            <a:ext cx="5430253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04547" y="1825625"/>
            <a:ext cx="5430253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121225-E67C-437E-834A-25CD1B32DE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11168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/>
            </a:lvl1pPr>
          </a:lstStyle>
          <a:p>
            <a:pPr marL="228600" lvl="0" indent="-228600" algn="ctr"/>
            <a:endParaRPr lang="en-US"/>
          </a:p>
        </p:txBody>
      </p: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7D760A07-345B-40F2-B8C0-6C66BB4CA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17B40D33-171A-4D6F-AC92-C54E722F5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FAB2FE1A-CC7E-4520-92C6-384EC2F0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03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311844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597226-AD9A-4716-950C-2928B604B01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rgbClr val="5859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718A085F-99B6-4121-8D97-F7ADEAE3828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>
              <a:extLst>
                <a:ext uri="{FF2B5EF4-FFF2-40B4-BE49-F238E27FC236}">
                  <a16:creationId xmlns:a16="http://schemas.microsoft.com/office/drawing/2014/main" id="{42CFF7CA-4085-4288-93EF-5223B27239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51D92B88-0AB2-4F0A-A1A6-80F8B57284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EC77DE78-3A63-4148-83D9-26B717E25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6A660581-A64E-4983-8D6C-F96F89E7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F8F2701F-D63A-4BC7-B67D-E3D34B114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D952F882-7811-40A1-A211-934FAF365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44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611168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1A3C71-0AD6-4ACF-A079-D135E8EA575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rgbClr val="5859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D7C10C60-F0E9-401E-B1AE-78D7FB31A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0" name="T fill">
              <a:extLst>
                <a:ext uri="{FF2B5EF4-FFF2-40B4-BE49-F238E27FC236}">
                  <a16:creationId xmlns:a16="http://schemas.microsoft.com/office/drawing/2014/main" id="{B889472D-3CF6-4D76-91CD-B15AAC81851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190C6F36-943D-480A-BEC4-9FE959EFF6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052FB503-AC74-4C64-8176-0EFA65B53C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9EFA9863-B948-410F-9E5B-DC7870DD1B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12/9/21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9F9929FA-C903-47F5-A405-13D0D2337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3655CD01-A4DC-4E0A-891D-A6E2A5AFF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79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311844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597226-AD9A-4716-950C-2928B604B01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rgbClr val="5859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718A085F-99B6-4121-8D97-F7ADEAE3828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>
              <a:extLst>
                <a:ext uri="{FF2B5EF4-FFF2-40B4-BE49-F238E27FC236}">
                  <a16:creationId xmlns:a16="http://schemas.microsoft.com/office/drawing/2014/main" id="{42CFF7CA-4085-4288-93EF-5223B27239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51D92B88-0AB2-4F0A-A1A6-80F8B57284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EC77DE78-3A63-4148-83D9-26B717E25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3931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: Full Screen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"/>
          <p:cNvSpPr>
            <a:spLocks noGrp="1"/>
          </p:cNvSpPr>
          <p:nvPr>
            <p:ph type="pic" sz="quarter" idx="10"/>
          </p:nvPr>
        </p:nvSpPr>
        <p:spPr>
          <a:xfrm>
            <a:off x="-3048" y="0"/>
            <a:ext cx="12198096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2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0915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2391B-FD95-4346-B44F-676C3F680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CF115-48E3-2847-A55A-33C6D5484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43821-B078-0848-A69B-4067BCAF5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31830-3B26-C047-A660-08A191DCE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63BC3-BAA7-814C-B49C-0757BC0FE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66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7E426-14E1-434C-B590-A5F1E3AB7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068B8-2AE8-874B-A9CF-FA1AD46A9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88FE8-A64E-5E48-B358-0E7A99EA4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72932-7BDE-7741-88B5-6B3C239F4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6BAE3-AA68-9F46-9955-37BAA5A2B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655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1EAD-462D-8D45-8E80-2E592EF56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9D75B-0C03-5540-A8BA-BE810B20AF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F83E6-2A81-544E-898F-6F1D972BC7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E9694-9F26-454B-8C29-60DABFF36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F761DC-86D9-DB45-BFBF-04D751175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7ED59C-DFC1-5140-8776-DDC343A71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69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D9758-D46D-AC4A-9697-4FD44A066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CDD2BD-6F0F-AE4A-AFC2-B6B4A4473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63801B-9D82-B14C-92FF-5D0EFDB596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C5C319-6D38-A248-9AB0-9C2D838C63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C88B11-9ADC-9940-B7E7-75D3566F0E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5DD4F7-0DC8-0741-B615-863B5B21C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233C74-4908-214B-8089-065B46709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DD8799-3849-7546-97F0-6893BF44E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86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6D0FC-2DBE-DE43-A442-8139E9AA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06980F-BD40-B948-9BB4-E36E7F149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EA03FE-1730-7B4F-A5B7-C3EBF8CE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93E51D-252F-4F42-BC7D-87B2F3FC2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58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0BBDD-46C1-3648-AE1E-0067B4891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C088B0-38A2-8C4F-A10B-3EE76BD83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4CF33-52C3-8B4C-9534-1675CEA43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978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712AF-AD05-0F4C-B17E-EDE798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32AC6-94EA-F74C-9B52-A3BB7C4D3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8E0564-87B4-2D41-84B2-DD9D65ADB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786D26-E7ED-A249-8C6B-41F44787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2E4347-505F-6945-802E-BC899FDEA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B715F-40CF-BE4E-8F01-19538DFB3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14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81F8C-D030-8646-B6E3-64C6ECF75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4DB28-30E0-084B-878C-BE34DCB8DE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9AB94D-CC14-7646-A671-F234C97774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CF14B2-26DA-BF46-BD10-6B1ED0F1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A250B-B5FA-204D-BFD7-0416BA559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DFF685-C754-7249-BDFD-AD5F1084F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789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B76F5B-6E52-8C45-A282-014BD3874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147F1-44FB-C94C-AF8E-BF628457F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7D4F3-8960-F64D-B170-F07780A30E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E4F75E-8D21-524C-B6A6-E3F77331979C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AD305-0339-BC44-8401-3D13E0C706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B0688-2DAB-7B47-BE46-C52FEB703B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81975-F441-1D40-9B03-0E2C6B51C1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579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B5934-6ADA-4F3A-B11E-04FFA072A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College Football Data Modeling</a:t>
            </a:r>
            <a:br>
              <a:rPr lang="en-US" dirty="0"/>
            </a:br>
            <a:br>
              <a:rPr lang="en-US" dirty="0"/>
            </a:br>
            <a:r>
              <a:rPr lang="en-US" sz="2400" dirty="0"/>
              <a:t>Kellen Leland</a:t>
            </a:r>
            <a:br>
              <a:rPr lang="en-US" sz="2400" dirty="0"/>
            </a:br>
            <a:br>
              <a:rPr lang="en-US" sz="2000" dirty="0"/>
            </a:br>
            <a:r>
              <a:rPr lang="en-US" sz="2000" dirty="0"/>
              <a:t>COSC 445: Fundamentals of Digital Archeology</a:t>
            </a:r>
          </a:p>
        </p:txBody>
      </p:sp>
    </p:spTree>
    <p:extLst>
      <p:ext uri="{BB962C8B-B14F-4D97-AF65-F5344CB8AC3E}">
        <p14:creationId xmlns:p14="http://schemas.microsoft.com/office/powerpoint/2010/main" val="361876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>
            <a:extLst>
              <a:ext uri="{FF2B5EF4-FFF2-40B4-BE49-F238E27FC236}">
                <a16:creationId xmlns:a16="http://schemas.microsoft.com/office/drawing/2014/main" id="{DCE09DA8-CE47-48DB-A3A0-DBADCA75C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9660" y="-186982"/>
            <a:ext cx="2244090" cy="1123761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61" name="Content Placeholder 60">
            <a:extLst>
              <a:ext uri="{FF2B5EF4-FFF2-40B4-BE49-F238E27FC236}">
                <a16:creationId xmlns:a16="http://schemas.microsoft.com/office/drawing/2014/main" id="{2B31BE09-B9DF-47E2-A6FD-477300C58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9660" y="670906"/>
            <a:ext cx="6835140" cy="2529494"/>
          </a:xfrm>
        </p:spPr>
        <p:txBody>
          <a:bodyPr>
            <a:noAutofit/>
          </a:bodyPr>
          <a:lstStyle/>
          <a:p>
            <a:r>
              <a:rPr lang="en-US" sz="1800" dirty="0"/>
              <a:t>Prediction modeling requires fine tuning of input parameters for the best results (more != better)</a:t>
            </a:r>
          </a:p>
          <a:p>
            <a:r>
              <a:rPr lang="en-US" sz="1800" dirty="0"/>
              <a:t>Generally easier to predict the total points than the winner against the spread</a:t>
            </a:r>
          </a:p>
          <a:p>
            <a:r>
              <a:rPr lang="en-US" sz="1800" dirty="0"/>
              <a:t>Best method seems to be a multifaceted approach using multiple models/tools to find outlier games (those with largest difference in spread/total and predicted value) that can be exploited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Title 59">
            <a:extLst>
              <a:ext uri="{FF2B5EF4-FFF2-40B4-BE49-F238E27FC236}">
                <a16:creationId xmlns:a16="http://schemas.microsoft.com/office/drawing/2014/main" id="{349C9800-0FDE-544B-BFCC-CFE56B7173ED}"/>
              </a:ext>
            </a:extLst>
          </p:cNvPr>
          <p:cNvSpPr txBox="1">
            <a:spLocks/>
          </p:cNvSpPr>
          <p:nvPr/>
        </p:nvSpPr>
        <p:spPr>
          <a:xfrm>
            <a:off x="4899660" y="2638517"/>
            <a:ext cx="3215640" cy="1123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Future Work</a:t>
            </a:r>
          </a:p>
        </p:txBody>
      </p:sp>
      <p:sp>
        <p:nvSpPr>
          <p:cNvPr id="7" name="Content Placeholder 60">
            <a:extLst>
              <a:ext uri="{FF2B5EF4-FFF2-40B4-BE49-F238E27FC236}">
                <a16:creationId xmlns:a16="http://schemas.microsoft.com/office/drawing/2014/main" id="{52139D70-969E-B24F-B8F8-7F705D99DA72}"/>
              </a:ext>
            </a:extLst>
          </p:cNvPr>
          <p:cNvSpPr txBox="1">
            <a:spLocks/>
          </p:cNvSpPr>
          <p:nvPr/>
        </p:nvSpPr>
        <p:spPr>
          <a:xfrm>
            <a:off x="4899660" y="3657602"/>
            <a:ext cx="6835140" cy="23682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Add functionality to line movement tool for the over/under</a:t>
            </a:r>
          </a:p>
          <a:p>
            <a:r>
              <a:rPr lang="en-US" sz="1800" dirty="0"/>
              <a:t>Fine tune inputs/modifiers for Monte Carlo Simulation</a:t>
            </a:r>
          </a:p>
          <a:p>
            <a:r>
              <a:rPr lang="en-US" sz="1800" dirty="0"/>
              <a:t>Try training ANN model with different training data (maybe only more recent data due to dynamic nature of college football)</a:t>
            </a:r>
          </a:p>
          <a:p>
            <a:r>
              <a:rPr lang="en-US" sz="1800" dirty="0"/>
              <a:t>Add ability to web scrape websites with custom and specialty metrics</a:t>
            </a:r>
          </a:p>
          <a:p>
            <a:r>
              <a:rPr lang="en-US" sz="1800" dirty="0"/>
              <a:t>Create model output comparison tool that highlights outlier games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9" name="Picture 8" descr="A picture containing building, stadium&#10;&#10;Description automatically generated">
            <a:extLst>
              <a:ext uri="{FF2B5EF4-FFF2-40B4-BE49-F238E27FC236}">
                <a16:creationId xmlns:a16="http://schemas.microsoft.com/office/drawing/2014/main" id="{7CCB1718-F724-9641-8C25-6212D36E0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81144" cy="610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86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35E04929-9AD0-49E5-B868-FF92B53B70B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4" r="24"/>
          <a:stretch>
            <a:fillRect/>
          </a:stretch>
        </p:blipFill>
        <p:spPr>
          <a:xfrm>
            <a:off x="-3175" y="0"/>
            <a:ext cx="12198350" cy="6858000"/>
          </a:xfrm>
          <a:prstGeom prst="rect">
            <a:avLst/>
          </a:prstGeom>
        </p:spPr>
      </p:pic>
      <p:sp>
        <p:nvSpPr>
          <p:cNvPr id="6" name="Rectangle">
            <a:extLst>
              <a:ext uri="{FF2B5EF4-FFF2-40B4-BE49-F238E27FC236}">
                <a16:creationId xmlns:a16="http://schemas.microsoft.com/office/drawing/2014/main" id="{F9126D5F-5AE4-4DC5-BDAE-1347628A10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8595B">
              <a:alpha val="54902"/>
            </a:srgb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228600" hangingPunct="0">
              <a:lnSpc>
                <a:spcPct val="80000"/>
              </a:lnSpc>
              <a:defRPr baseline="-14814">
                <a:solidFill>
                  <a:srgbClr val="4267B2"/>
                </a:solidFill>
              </a:defRPr>
            </a:pPr>
            <a:endParaRPr sz="2700" kern="0" baseline="-14814">
              <a:solidFill>
                <a:srgbClr val="4267B2"/>
              </a:solidFill>
              <a:latin typeface="FreightSansLFPro"/>
              <a:sym typeface="FreightSansLFPro"/>
            </a:endParaRPr>
          </a:p>
        </p:txBody>
      </p:sp>
      <p:sp>
        <p:nvSpPr>
          <p:cNvPr id="7" name="XX%">
            <a:extLst>
              <a:ext uri="{FF2B5EF4-FFF2-40B4-BE49-F238E27FC236}">
                <a16:creationId xmlns:a16="http://schemas.microsoft.com/office/drawing/2014/main" id="{2F8D0EDE-E2E1-4EF3-9D0C-2A425B2176D7}"/>
              </a:ext>
            </a:extLst>
          </p:cNvPr>
          <p:cNvSpPr txBox="1"/>
          <p:nvPr/>
        </p:nvSpPr>
        <p:spPr>
          <a:xfrm>
            <a:off x="2300175" y="2128116"/>
            <a:ext cx="7893187" cy="2092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defTabSz="819150">
              <a:lnSpc>
                <a:spcPct val="100000"/>
              </a:lnSpc>
              <a:defRPr sz="45000" spc="0">
                <a:solidFill>
                  <a:schemeClr val="accent1"/>
                </a:solidFill>
                <a:latin typeface="+mj-lt"/>
                <a:ea typeface="+mj-ea"/>
                <a:cs typeface="+mj-cs"/>
                <a:sym typeface="FreightSansLFPro Semibold"/>
              </a:defRPr>
            </a:lvl1pPr>
          </a:lstStyle>
          <a:p>
            <a:pPr algn="ctr" defTabSz="409575" hangingPunct="0"/>
            <a:r>
              <a:rPr lang="en-US" sz="13100" b="1" kern="0" dirty="0">
                <a:solidFill>
                  <a:srgbClr val="FFFFFF"/>
                </a:solidFill>
                <a:latin typeface="+mn-lt"/>
              </a:rPr>
              <a:t>Questions?</a:t>
            </a:r>
            <a:endParaRPr sz="22500" kern="0" dirty="0">
              <a:solidFill>
                <a:srgbClr val="FFFFFF"/>
              </a:solidFill>
              <a:latin typeface="+mn-lt"/>
            </a:endParaRPr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8E7190CF-4523-4EC4-9DA8-0158CDEA4F1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0" name="T fill">
              <a:extLst>
                <a:ext uri="{FF2B5EF4-FFF2-40B4-BE49-F238E27FC236}">
                  <a16:creationId xmlns:a16="http://schemas.microsoft.com/office/drawing/2014/main" id="{DC5D8803-AB7C-4DC4-A5C9-E17C3CD9AC3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F73DCD53-432A-42A6-81D8-777EEAC7D9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4E351A58-3EE4-4D76-B5D9-8FCBB722E6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36214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D7EE1C-84E0-4D6D-B7C3-1F48A9685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4545" y="548337"/>
            <a:ext cx="5430253" cy="1123761"/>
          </a:xfrm>
        </p:spPr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096B6-D35D-4B99-8086-5E8A1EE69B6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04544" y="1544574"/>
            <a:ext cx="5430253" cy="1123761"/>
          </a:xfrm>
        </p:spPr>
        <p:txBody>
          <a:bodyPr/>
          <a:lstStyle/>
          <a:p>
            <a:pPr marL="0" indent="0">
              <a:buNone/>
            </a:pPr>
            <a:r>
              <a:rPr lang="en-US" sz="2200" dirty="0"/>
              <a:t>Collect, clean, and use college football data to build statistical prediction models for NCAA Division 1 FBS games.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Placeholder 7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E789819-57E4-1140-AC3E-23409DDAACA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5957" r="5957"/>
          <a:stretch>
            <a:fillRect/>
          </a:stretch>
        </p:blipFill>
        <p:spPr/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A21CE44C-2BB2-4345-A218-0E00A687D6AD}"/>
              </a:ext>
            </a:extLst>
          </p:cNvPr>
          <p:cNvSpPr txBox="1">
            <a:spLocks/>
          </p:cNvSpPr>
          <p:nvPr/>
        </p:nvSpPr>
        <p:spPr>
          <a:xfrm>
            <a:off x="6304546" y="3115596"/>
            <a:ext cx="5430253" cy="1123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Why?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3028AC9-3626-754D-946F-225FC8DC81B7}"/>
              </a:ext>
            </a:extLst>
          </p:cNvPr>
          <p:cNvSpPr txBox="1">
            <a:spLocks/>
          </p:cNvSpPr>
          <p:nvPr/>
        </p:nvSpPr>
        <p:spPr>
          <a:xfrm>
            <a:off x="6304546" y="4099570"/>
            <a:ext cx="5642289" cy="15458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dirty="0"/>
              <a:t>Replace subjective analysis with a more data driven approach to more accurately and consistently pick correctly against the ‘spread’ and ‘over/under’.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384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570E45-AE16-4755-9993-D3B9FD44CF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Used to even the odds between two unevenly matched teams</a:t>
            </a:r>
          </a:p>
          <a:p>
            <a:r>
              <a:rPr lang="en-US" dirty="0"/>
              <a:t>Ex: </a:t>
            </a:r>
            <a:r>
              <a:rPr lang="en-US" b="1" dirty="0"/>
              <a:t>Tennessee -7</a:t>
            </a:r>
          </a:p>
          <a:p>
            <a:pPr lvl="1"/>
            <a:r>
              <a:rPr lang="en-US" dirty="0"/>
              <a:t>Tennessee is favored by 7 points</a:t>
            </a:r>
          </a:p>
          <a:p>
            <a:pPr lvl="1"/>
            <a:r>
              <a:rPr lang="en-US" dirty="0"/>
              <a:t>Must win by a margin greater than 7 points</a:t>
            </a:r>
          </a:p>
          <a:p>
            <a:pPr lvl="1"/>
            <a:r>
              <a:rPr lang="en-US" dirty="0"/>
              <a:t>Can be thought of as a handicap</a:t>
            </a:r>
          </a:p>
          <a:p>
            <a:r>
              <a:rPr lang="en-US" dirty="0"/>
              <a:t>Ex: </a:t>
            </a:r>
            <a:r>
              <a:rPr lang="en-US" b="1" dirty="0"/>
              <a:t>Vanderbilt +14</a:t>
            </a:r>
            <a:endParaRPr lang="en-US" dirty="0"/>
          </a:p>
          <a:p>
            <a:pPr lvl="1"/>
            <a:r>
              <a:rPr lang="en-US" dirty="0"/>
              <a:t>Vanderbilt is the underdog</a:t>
            </a:r>
          </a:p>
          <a:p>
            <a:pPr lvl="1"/>
            <a:r>
              <a:rPr lang="en-US" dirty="0"/>
              <a:t>Must lose by a margin greater than 14 points</a:t>
            </a:r>
          </a:p>
          <a:p>
            <a:pPr lvl="1"/>
            <a:r>
              <a:rPr lang="en-US" dirty="0"/>
              <a:t>Can be thought of as an advantage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702755-702E-4363-AE98-389F1B0116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288552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Estimated total points in the game</a:t>
            </a:r>
          </a:p>
          <a:p>
            <a:r>
              <a:rPr lang="en-US" dirty="0"/>
              <a:t>Must pick if there will be ‘over’ or ‘under’ the set total of points</a:t>
            </a:r>
          </a:p>
          <a:p>
            <a:r>
              <a:rPr lang="en-US" dirty="0"/>
              <a:t>Ex: </a:t>
            </a:r>
            <a:r>
              <a:rPr lang="en-US" b="1" dirty="0"/>
              <a:t>Total – 58.5</a:t>
            </a:r>
          </a:p>
          <a:p>
            <a:pPr lvl="1"/>
            <a:r>
              <a:rPr lang="en-US" dirty="0"/>
              <a:t>Under wins if there are </a:t>
            </a:r>
            <a:r>
              <a:rPr lang="en-US" b="1" dirty="0"/>
              <a:t>less</a:t>
            </a:r>
            <a:r>
              <a:rPr lang="en-US" dirty="0"/>
              <a:t> than 58.5 total points</a:t>
            </a:r>
          </a:p>
          <a:p>
            <a:pPr lvl="1"/>
            <a:r>
              <a:rPr lang="en-US" dirty="0"/>
              <a:t>Over wins if there are </a:t>
            </a:r>
            <a:r>
              <a:rPr lang="en-US" b="1" dirty="0"/>
              <a:t>more</a:t>
            </a:r>
            <a:r>
              <a:rPr lang="en-US" dirty="0"/>
              <a:t> than 58.5 total points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DA53AB-B026-4AE5-9975-B30D05F56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305175" cy="1325563"/>
          </a:xfrm>
        </p:spPr>
        <p:txBody>
          <a:bodyPr/>
          <a:lstStyle/>
          <a:p>
            <a:pPr algn="ctr"/>
            <a:r>
              <a:rPr lang="en-US" dirty="0"/>
              <a:t>What is a ‘spread’?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02B57BE-E220-6F4C-8BC5-7276F6D84A7E}"/>
              </a:ext>
            </a:extLst>
          </p:cNvPr>
          <p:cNvSpPr txBox="1">
            <a:spLocks/>
          </p:cNvSpPr>
          <p:nvPr/>
        </p:nvSpPr>
        <p:spPr>
          <a:xfrm>
            <a:off x="6172200" y="365124"/>
            <a:ext cx="330517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What is an ‘over/under’?</a:t>
            </a:r>
          </a:p>
        </p:txBody>
      </p:sp>
      <p:pic>
        <p:nvPicPr>
          <p:cNvPr id="9" name="Picture 8" descr="A picture containing text, scoreboard, plaque&#10;&#10;Description automatically generated">
            <a:extLst>
              <a:ext uri="{FF2B5EF4-FFF2-40B4-BE49-F238E27FC236}">
                <a16:creationId xmlns:a16="http://schemas.microsoft.com/office/drawing/2014/main" id="{72F72464-B8F6-C548-9A15-A0007F0E3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445" y="4711148"/>
            <a:ext cx="3533197" cy="196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073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54">
            <a:extLst>
              <a:ext uri="{FF2B5EF4-FFF2-40B4-BE49-F238E27FC236}">
                <a16:creationId xmlns:a16="http://schemas.microsoft.com/office/drawing/2014/main" id="{8DE7D8CF-1669-4F64-8E51-8DF86FA96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Collection</a:t>
            </a:r>
          </a:p>
        </p:txBody>
      </p:sp>
      <p:sp>
        <p:nvSpPr>
          <p:cNvPr id="56" name="Content Placeholder 55">
            <a:extLst>
              <a:ext uri="{FF2B5EF4-FFF2-40B4-BE49-F238E27FC236}">
                <a16:creationId xmlns:a16="http://schemas.microsoft.com/office/drawing/2014/main" id="{3C09EBD1-2C5E-48A6-8F8B-98A4A05F5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8" y="1352363"/>
            <a:ext cx="6311349" cy="453072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I used a popular college football data API, api.collegefootballdata.com</a:t>
            </a:r>
          </a:p>
          <a:p>
            <a:r>
              <a:rPr lang="en-US" dirty="0"/>
              <a:t>Free, unlimited API calls</a:t>
            </a:r>
          </a:p>
          <a:p>
            <a:r>
              <a:rPr lang="en-US" dirty="0"/>
              <a:t>Easy to use web interface</a:t>
            </a:r>
          </a:p>
          <a:p>
            <a:r>
              <a:rPr lang="en-US" dirty="0"/>
              <a:t>Multiple python wrapper modules available</a:t>
            </a:r>
          </a:p>
          <a:p>
            <a:r>
              <a:rPr lang="en-US" dirty="0"/>
              <a:t>Wealth of different data points and metrics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866E971-B099-8245-BE12-46E8C1AC1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715" y="2213115"/>
            <a:ext cx="5335890" cy="355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451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54">
            <a:extLst>
              <a:ext uri="{FF2B5EF4-FFF2-40B4-BE49-F238E27FC236}">
                <a16:creationId xmlns:a16="http://schemas.microsoft.com/office/drawing/2014/main" id="{8DE7D8CF-1669-4F64-8E51-8DF86FA96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1: Monte Carlo Simulation</a:t>
            </a:r>
          </a:p>
        </p:txBody>
      </p:sp>
      <p:sp>
        <p:nvSpPr>
          <p:cNvPr id="56" name="Content Placeholder 55">
            <a:extLst>
              <a:ext uri="{FF2B5EF4-FFF2-40B4-BE49-F238E27FC236}">
                <a16:creationId xmlns:a16="http://schemas.microsoft.com/office/drawing/2014/main" id="{3C09EBD1-2C5E-48A6-8F8B-98A4A05F5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59329"/>
            <a:ext cx="6835140" cy="4723760"/>
          </a:xfrm>
        </p:spPr>
        <p:txBody>
          <a:bodyPr>
            <a:noAutofit/>
          </a:bodyPr>
          <a:lstStyle/>
          <a:p>
            <a:r>
              <a:rPr lang="en-US" sz="2000" dirty="0"/>
              <a:t>Mathematical method for calculating the odds of multiple possible outcomes occurring in an uncertain process through repeated random sampling</a:t>
            </a:r>
          </a:p>
          <a:p>
            <a:r>
              <a:rPr lang="en-US" sz="2000" dirty="0"/>
              <a:t>Developed by John von Neumann and Stanislaw Ulam during World War II to help leadership make better decisions</a:t>
            </a:r>
          </a:p>
          <a:p>
            <a:r>
              <a:rPr lang="en-US" sz="2000" dirty="0"/>
              <a:t>Converges on most likely solution in solution space as N becomes very large</a:t>
            </a:r>
          </a:p>
          <a:p>
            <a:r>
              <a:rPr lang="en-US" sz="2000" dirty="0"/>
              <a:t>Inputs:</a:t>
            </a:r>
          </a:p>
          <a:p>
            <a:pPr lvl="1"/>
            <a:r>
              <a:rPr lang="en-US" sz="1600" dirty="0"/>
              <a:t>Average points scored		</a:t>
            </a:r>
          </a:p>
          <a:p>
            <a:pPr lvl="1"/>
            <a:r>
              <a:rPr lang="en-US" sz="1600" dirty="0"/>
              <a:t>Average points allowed</a:t>
            </a:r>
          </a:p>
          <a:p>
            <a:pPr lvl="1"/>
            <a:r>
              <a:rPr lang="en-US" sz="1600" dirty="0"/>
              <a:t>Adjusted points scored</a:t>
            </a:r>
          </a:p>
          <a:p>
            <a:pPr lvl="1"/>
            <a:r>
              <a:rPr lang="en-US" sz="1600" dirty="0"/>
              <a:t>Adjusted points allowed</a:t>
            </a:r>
          </a:p>
          <a:p>
            <a:pPr lvl="1"/>
            <a:r>
              <a:rPr lang="en-US" sz="1600" dirty="0"/>
              <a:t>Standard deviation of points scored</a:t>
            </a:r>
          </a:p>
          <a:p>
            <a:pPr lvl="1"/>
            <a:r>
              <a:rPr lang="en-US" sz="1600" dirty="0"/>
              <a:t>Pseudo-random number [0.0,1.0)</a:t>
            </a:r>
          </a:p>
          <a:p>
            <a:r>
              <a:rPr lang="en-US" sz="2000" dirty="0"/>
              <a:t>Uses the Inverse Normal Cumulative Distribution Function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5" name="Picture 14" descr="Chart, histogram&#10;&#10;Description automatically generated">
            <a:extLst>
              <a:ext uri="{FF2B5EF4-FFF2-40B4-BE49-F238E27FC236}">
                <a16:creationId xmlns:a16="http://schemas.microsoft.com/office/drawing/2014/main" id="{A851DFAC-3A28-894E-A9CA-0BEEEF0CE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1936" y="0"/>
            <a:ext cx="4104018" cy="3085290"/>
          </a:xfrm>
          <a:prstGeom prst="rect">
            <a:avLst/>
          </a:prstGeom>
        </p:spPr>
      </p:pic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AA528E84-2C8F-5F44-BB5B-C9ECC82BC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9238" y="3085290"/>
            <a:ext cx="4209414" cy="2929196"/>
          </a:xfrm>
          <a:prstGeom prst="rect">
            <a:avLst/>
          </a:prstGeom>
        </p:spPr>
      </p:pic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33DF871-F2EE-014B-9575-B6369B6DB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8139" y="3521209"/>
            <a:ext cx="31242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4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>
            <a:extLst>
              <a:ext uri="{FF2B5EF4-FFF2-40B4-BE49-F238E27FC236}">
                <a16:creationId xmlns:a16="http://schemas.microsoft.com/office/drawing/2014/main" id="{DCE09DA8-CE47-48DB-A3A0-DBADCA75C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9068" y="228600"/>
            <a:ext cx="4116324" cy="1123761"/>
          </a:xfrm>
        </p:spPr>
        <p:txBody>
          <a:bodyPr/>
          <a:lstStyle/>
          <a:p>
            <a:r>
              <a:rPr lang="en-US" dirty="0"/>
              <a:t>Model 1: Results</a:t>
            </a:r>
          </a:p>
        </p:txBody>
      </p:sp>
      <p:sp>
        <p:nvSpPr>
          <p:cNvPr id="61" name="Content Placeholder 60">
            <a:extLst>
              <a:ext uri="{FF2B5EF4-FFF2-40B4-BE49-F238E27FC236}">
                <a16:creationId xmlns:a16="http://schemas.microsoft.com/office/drawing/2014/main" id="{2B31BE09-B9DF-47E2-A6FD-477300C58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1848" y="1360556"/>
            <a:ext cx="5350764" cy="4530726"/>
          </a:xfrm>
        </p:spPr>
        <p:txBody>
          <a:bodyPr>
            <a:noAutofit/>
          </a:bodyPr>
          <a:lstStyle/>
          <a:p>
            <a:r>
              <a:rPr lang="en-US" sz="2000" dirty="0"/>
              <a:t>Each game simulated 10,000 times</a:t>
            </a:r>
          </a:p>
          <a:p>
            <a:r>
              <a:rPr lang="en-US" sz="2000" dirty="0"/>
              <a:t>Total points used is the average total of all 10,000 simulations</a:t>
            </a:r>
          </a:p>
          <a:p>
            <a:r>
              <a:rPr lang="en-US" sz="2000" dirty="0"/>
              <a:t>Spread used is the average margin of victory from the team who won the highest percentage of the simulations</a:t>
            </a:r>
          </a:p>
          <a:p>
            <a:r>
              <a:rPr lang="en-US" sz="2000" dirty="0"/>
              <a:t>Adding/removing complexity (modifiers) added some variance but did not have a significant impact on the overall results</a:t>
            </a:r>
          </a:p>
          <a:p>
            <a:r>
              <a:rPr lang="en-US" sz="2000" dirty="0"/>
              <a:t>Most significant modifier was home field advantage</a:t>
            </a:r>
          </a:p>
          <a:p>
            <a:pPr marL="0" indent="0">
              <a:buNone/>
            </a:pPr>
            <a:r>
              <a:rPr lang="en-US" sz="1600" dirty="0"/>
              <a:t>For comparison, below is my record and win percentage through week 14 using strictly subjective analysis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6AF88F60-9354-8048-8944-F2C41B343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" y="790480"/>
            <a:ext cx="4442460" cy="48823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0D28F2-92DB-D942-87F7-487210271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1848" y="5550514"/>
            <a:ext cx="5350764" cy="34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84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54">
            <a:extLst>
              <a:ext uri="{FF2B5EF4-FFF2-40B4-BE49-F238E27FC236}">
                <a16:creationId xmlns:a16="http://schemas.microsoft.com/office/drawing/2014/main" id="{8DE7D8CF-1669-4F64-8E51-8DF86FA96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2: Artificial Neural Network</a:t>
            </a:r>
          </a:p>
        </p:txBody>
      </p:sp>
      <p:sp>
        <p:nvSpPr>
          <p:cNvPr id="56" name="Content Placeholder 55">
            <a:extLst>
              <a:ext uri="{FF2B5EF4-FFF2-40B4-BE49-F238E27FC236}">
                <a16:creationId xmlns:a16="http://schemas.microsoft.com/office/drawing/2014/main" id="{3C09EBD1-2C5E-48A6-8F8B-98A4A05F5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9660" y="1542914"/>
            <a:ext cx="6835140" cy="3889706"/>
          </a:xfrm>
        </p:spPr>
        <p:txBody>
          <a:bodyPr>
            <a:noAutofit/>
          </a:bodyPr>
          <a:lstStyle/>
          <a:p>
            <a:r>
              <a:rPr lang="en-US" sz="2000" dirty="0"/>
              <a:t>Biologically inspired computational network that can establish empirical relationships between independent and dependent variables</a:t>
            </a:r>
          </a:p>
          <a:p>
            <a:r>
              <a:rPr lang="en-US" sz="2000" dirty="0"/>
              <a:t>Used the fast.ai Python module which uses PyTorch</a:t>
            </a:r>
          </a:p>
          <a:p>
            <a:r>
              <a:rPr lang="en-US" sz="2000" dirty="0"/>
              <a:t>Model was trained using data from all FBS college football games from 2015-2020</a:t>
            </a:r>
          </a:p>
          <a:p>
            <a:r>
              <a:rPr lang="en-US" sz="2000" dirty="0"/>
              <a:t>Features (inputs) used in the training data set was the greatest common subset of data points and metrics collected from all games</a:t>
            </a:r>
          </a:p>
          <a:p>
            <a:r>
              <a:rPr lang="en-US" sz="2000" dirty="0"/>
              <a:t>Model setup to predict (output) the margin and total points for each game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9483B48A-716E-514E-8F48-F30E0B62D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0" y="124976"/>
            <a:ext cx="4899660" cy="2650989"/>
          </a:xfrm>
          <a:prstGeom prst="rect">
            <a:avLst/>
          </a:prstGeom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05013674-3CE8-0D45-94DA-D1D6CFF06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75965"/>
            <a:ext cx="4994100" cy="316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1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54">
            <a:extLst>
              <a:ext uri="{FF2B5EF4-FFF2-40B4-BE49-F238E27FC236}">
                <a16:creationId xmlns:a16="http://schemas.microsoft.com/office/drawing/2014/main" id="{8DE7D8CF-1669-4F64-8E51-8DF86FA96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2: Results</a:t>
            </a:r>
          </a:p>
        </p:txBody>
      </p:sp>
      <p:sp>
        <p:nvSpPr>
          <p:cNvPr id="56" name="Content Placeholder 55">
            <a:extLst>
              <a:ext uri="{FF2B5EF4-FFF2-40B4-BE49-F238E27FC236}">
                <a16:creationId xmlns:a16="http://schemas.microsoft.com/office/drawing/2014/main" id="{3C09EBD1-2C5E-48A6-8F8B-98A4A05F5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400268"/>
            <a:ext cx="6545581" cy="4131852"/>
          </a:xfrm>
        </p:spPr>
        <p:txBody>
          <a:bodyPr>
            <a:noAutofit/>
          </a:bodyPr>
          <a:lstStyle/>
          <a:p>
            <a:r>
              <a:rPr lang="en-US" sz="2000" dirty="0"/>
              <a:t>Significantly more accurate in predicting the total points than predicting the spread</a:t>
            </a:r>
          </a:p>
          <a:p>
            <a:r>
              <a:rPr lang="en-US" sz="2000" dirty="0"/>
              <a:t>Not as accurate as Model 1 using the Monte Carlo Simulation</a:t>
            </a:r>
          </a:p>
          <a:p>
            <a:r>
              <a:rPr lang="en-US" sz="2000" dirty="0"/>
              <a:t>Harder to fine tune due to abstraction, do not know how the artificial neural network is weighting each feature during its analysis</a:t>
            </a:r>
          </a:p>
          <a:p>
            <a:r>
              <a:rPr lang="en-US" sz="2000" dirty="0"/>
              <a:t>May not be the best approach given the dynamic nature of college football year to year</a:t>
            </a:r>
          </a:p>
          <a:p>
            <a:r>
              <a:rPr lang="en-US" sz="2000" dirty="0"/>
              <a:t>Still close to matching my subjective analysis win percentage</a:t>
            </a:r>
          </a:p>
          <a:p>
            <a:pPr marL="0" indent="0">
              <a:buNone/>
            </a:pPr>
            <a:r>
              <a:rPr lang="en-US" sz="1600" dirty="0"/>
              <a:t>For comparison, below is my record and win percentage through week 14 using strictly subjective analysis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60BB6EB-9D5A-DB4A-BC06-36CB4B040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339" y="1200708"/>
            <a:ext cx="4484680" cy="1456952"/>
          </a:xfrm>
          <a:prstGeom prst="rect">
            <a:avLst/>
          </a:prstGeom>
        </p:spPr>
      </p:pic>
      <p:pic>
        <p:nvPicPr>
          <p:cNvPr id="9" name="Picture 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EC8FBAC7-461B-FE4B-9CFB-16DDB2642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2339" y="3282107"/>
            <a:ext cx="4484680" cy="148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354A6E3-1AEE-404D-AE13-60701D71F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" y="5580026"/>
            <a:ext cx="6309360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47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>
            <a:extLst>
              <a:ext uri="{FF2B5EF4-FFF2-40B4-BE49-F238E27FC236}">
                <a16:creationId xmlns:a16="http://schemas.microsoft.com/office/drawing/2014/main" id="{DCE09DA8-CE47-48DB-A3A0-DBADCA75C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Spread Movement Tool</a:t>
            </a:r>
          </a:p>
        </p:txBody>
      </p:sp>
      <p:sp>
        <p:nvSpPr>
          <p:cNvPr id="61" name="Content Placeholder 60">
            <a:extLst>
              <a:ext uri="{FF2B5EF4-FFF2-40B4-BE49-F238E27FC236}">
                <a16:creationId xmlns:a16="http://schemas.microsoft.com/office/drawing/2014/main" id="{2B31BE09-B9DF-47E2-A6FD-477300C58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9660" y="1234441"/>
            <a:ext cx="6835140" cy="4648648"/>
          </a:xfrm>
        </p:spPr>
        <p:txBody>
          <a:bodyPr>
            <a:noAutofit/>
          </a:bodyPr>
          <a:lstStyle/>
          <a:p>
            <a:r>
              <a:rPr lang="en-US" sz="2000" dirty="0"/>
              <a:t>Spread lines are created and actively adjusted so that either side has an equal amount of ‘action’</a:t>
            </a:r>
          </a:p>
          <a:p>
            <a:r>
              <a:rPr lang="en-US" sz="2000" dirty="0"/>
              <a:t>This tool shows the games with the greatest amount of movement in the line</a:t>
            </a:r>
          </a:p>
          <a:p>
            <a:r>
              <a:rPr lang="en-US" sz="2000" dirty="0"/>
              <a:t>Lots of line movement means there are a large number of bettors moving the line up or down</a:t>
            </a:r>
          </a:p>
          <a:p>
            <a:r>
              <a:rPr lang="en-US" sz="2000" dirty="0"/>
              <a:t>Tool can be used to gain insight on what the general public thinks is going to happen in a game</a:t>
            </a:r>
          </a:p>
          <a:p>
            <a:r>
              <a:rPr lang="en-US" sz="2000" dirty="0"/>
              <a:t>Extremely useful in situations where the user has access to a ‘locked line’ and can exploit the line movement</a:t>
            </a:r>
          </a:p>
          <a:p>
            <a:r>
              <a:rPr lang="en-US" sz="2000" dirty="0"/>
              <a:t>Can be used in conjunction with other models to help find games with the most value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1B00CC5-37F5-2F4A-8925-C3275CD91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49024" cy="610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92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820</Words>
  <Application>Microsoft Macintosh PowerPoint</Application>
  <PresentationFormat>Widescreen</PresentationFormat>
  <Paragraphs>78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FreightSansLFPro</vt:lpstr>
      <vt:lpstr>Office Theme</vt:lpstr>
      <vt:lpstr>College Football Data Modeling  Kellen Leland  COSC 445: Fundamentals of Digital Archeology</vt:lpstr>
      <vt:lpstr>Objective</vt:lpstr>
      <vt:lpstr>What is a ‘spread’?</vt:lpstr>
      <vt:lpstr>Data Collection</vt:lpstr>
      <vt:lpstr>Model 1: Monte Carlo Simulation</vt:lpstr>
      <vt:lpstr>Model 1: Results</vt:lpstr>
      <vt:lpstr>Model 2: Artificial Neural Network</vt:lpstr>
      <vt:lpstr>Model 2: Results</vt:lpstr>
      <vt:lpstr>Spread Movement Tool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Football Data Modeling  Kellen Leland  COSC 445: Fundamentals of Digital Archeology</dc:title>
  <dc:creator>Leland, Kellen R</dc:creator>
  <cp:lastModifiedBy>Leland, Kellen</cp:lastModifiedBy>
  <cp:revision>8</cp:revision>
  <dcterms:created xsi:type="dcterms:W3CDTF">2021-12-09T05:23:22Z</dcterms:created>
  <dcterms:modified xsi:type="dcterms:W3CDTF">2021-12-09T16:30:21Z</dcterms:modified>
</cp:coreProperties>
</file>

<file path=docProps/thumbnail.jpeg>
</file>